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4" r:id="rId6"/>
    <p:sldId id="265" r:id="rId7"/>
    <p:sldId id="260" r:id="rId8"/>
    <p:sldId id="261" r:id="rId9"/>
    <p:sldId id="262" r:id="rId10"/>
    <p:sldId id="266" r:id="rId11"/>
    <p:sldId id="267" r:id="rId12"/>
    <p:sldId id="268" r:id="rId13"/>
    <p:sldId id="269" r:id="rId14"/>
    <p:sldId id="270" r:id="rId15"/>
    <p:sldId id="271" r:id="rId16"/>
    <p:sldId id="272" r:id="rId17"/>
    <p:sldId id="273" r:id="rId18"/>
    <p:sldId id="274" r:id="rId19"/>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3" d="100"/>
          <a:sy n="123" d="100"/>
        </p:scale>
        <p:origin x="-1248"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b="0"/>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7172"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7173"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7174" name="Rectangle 6"/>
          <p:cNvSpPr>
            <a:spLocks noGrp="1" noChangeArrowheads="1"/>
          </p:cNvSpPr>
          <p:nvPr>
            <p:ph type="sldNum" sz="quarter" idx="4"/>
          </p:nvPr>
        </p:nvSpPr>
        <p:spPr>
          <a:xfrm>
            <a:off x="6553200" y="6245225"/>
            <a:ext cx="2133600" cy="476250"/>
          </a:xfrm>
        </p:spPr>
        <p:txBody>
          <a:bodyPr/>
          <a:lstStyle>
            <a:lvl1pPr>
              <a:defRPr/>
            </a:lvl1pPr>
          </a:lstStyle>
          <a:p>
            <a:fld id="{1B61E504-569C-489F-9997-40AFDCF6048B}" type="slidenum">
              <a:rPr lang="en-US"/>
              <a:pPr/>
              <a:t>‹#›</a:t>
            </a:fld>
            <a:endParaRPr lang="en-US"/>
          </a:p>
        </p:txBody>
      </p:sp>
      <p:pic>
        <p:nvPicPr>
          <p:cNvPr id="7175" name="Picture 7" descr="01 aux logo 3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meland logo tipped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B40872-C1E3-4911-8D71-8290A4493E89}" type="slidenum">
              <a:rPr lang="en-US"/>
              <a:pPr/>
              <a:t>‹#›</a:t>
            </a:fld>
            <a:endParaRPr lang="en-US"/>
          </a:p>
        </p:txBody>
      </p:sp>
    </p:spTree>
    <p:extLst>
      <p:ext uri="{BB962C8B-B14F-4D97-AF65-F5344CB8AC3E}">
        <p14:creationId xmlns:p14="http://schemas.microsoft.com/office/powerpoint/2010/main" val="123519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3A9465-9B54-4007-924A-3DAD4F883AA1}" type="slidenum">
              <a:rPr lang="en-US"/>
              <a:pPr/>
              <a:t>‹#›</a:t>
            </a:fld>
            <a:endParaRPr lang="en-US"/>
          </a:p>
        </p:txBody>
      </p:sp>
    </p:spTree>
    <p:extLst>
      <p:ext uri="{BB962C8B-B14F-4D97-AF65-F5344CB8AC3E}">
        <p14:creationId xmlns:p14="http://schemas.microsoft.com/office/powerpoint/2010/main" val="310389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3FE44B-A126-450F-8B42-40C212C81DBF}" type="slidenum">
              <a:rPr lang="en-US"/>
              <a:pPr/>
              <a:t>‹#›</a:t>
            </a:fld>
            <a:endParaRPr lang="en-US"/>
          </a:p>
        </p:txBody>
      </p:sp>
    </p:spTree>
    <p:extLst>
      <p:ext uri="{BB962C8B-B14F-4D97-AF65-F5344CB8AC3E}">
        <p14:creationId xmlns:p14="http://schemas.microsoft.com/office/powerpoint/2010/main" val="57506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8F00CD-F63C-4202-A6FC-FD15B0238410}" type="slidenum">
              <a:rPr lang="en-US"/>
              <a:pPr/>
              <a:t>‹#›</a:t>
            </a:fld>
            <a:endParaRPr lang="en-US"/>
          </a:p>
        </p:txBody>
      </p:sp>
    </p:spTree>
    <p:extLst>
      <p:ext uri="{BB962C8B-B14F-4D97-AF65-F5344CB8AC3E}">
        <p14:creationId xmlns:p14="http://schemas.microsoft.com/office/powerpoint/2010/main" val="317903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229556-1B17-410F-9C18-D24344213D00}" type="slidenum">
              <a:rPr lang="en-US"/>
              <a:pPr/>
              <a:t>‹#›</a:t>
            </a:fld>
            <a:endParaRPr lang="en-US"/>
          </a:p>
        </p:txBody>
      </p:sp>
    </p:spTree>
    <p:extLst>
      <p:ext uri="{BB962C8B-B14F-4D97-AF65-F5344CB8AC3E}">
        <p14:creationId xmlns:p14="http://schemas.microsoft.com/office/powerpoint/2010/main" val="241535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F2FF3B-92B1-4E7F-8CF2-A819BD0548BF}" type="slidenum">
              <a:rPr lang="en-US"/>
              <a:pPr/>
              <a:t>‹#›</a:t>
            </a:fld>
            <a:endParaRPr lang="en-US"/>
          </a:p>
        </p:txBody>
      </p:sp>
    </p:spTree>
    <p:extLst>
      <p:ext uri="{BB962C8B-B14F-4D97-AF65-F5344CB8AC3E}">
        <p14:creationId xmlns:p14="http://schemas.microsoft.com/office/powerpoint/2010/main" val="295481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5FE109-05A9-4D5B-970A-CD082379E45F}" type="slidenum">
              <a:rPr lang="en-US"/>
              <a:pPr/>
              <a:t>‹#›</a:t>
            </a:fld>
            <a:endParaRPr lang="en-US"/>
          </a:p>
        </p:txBody>
      </p:sp>
    </p:spTree>
    <p:extLst>
      <p:ext uri="{BB962C8B-B14F-4D97-AF65-F5344CB8AC3E}">
        <p14:creationId xmlns:p14="http://schemas.microsoft.com/office/powerpoint/2010/main" val="291273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3CAF24-D52C-4FD4-A510-32CCF83ABACC}" type="slidenum">
              <a:rPr lang="en-US"/>
              <a:pPr/>
              <a:t>‹#›</a:t>
            </a:fld>
            <a:endParaRPr lang="en-US"/>
          </a:p>
        </p:txBody>
      </p:sp>
    </p:spTree>
    <p:extLst>
      <p:ext uri="{BB962C8B-B14F-4D97-AF65-F5344CB8AC3E}">
        <p14:creationId xmlns:p14="http://schemas.microsoft.com/office/powerpoint/2010/main" val="300026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ADDE4E-C181-410B-BD9E-8D87DD8F76AB}" type="slidenum">
              <a:rPr lang="en-US"/>
              <a:pPr/>
              <a:t>‹#›</a:t>
            </a:fld>
            <a:endParaRPr lang="en-US"/>
          </a:p>
        </p:txBody>
      </p:sp>
    </p:spTree>
    <p:extLst>
      <p:ext uri="{BB962C8B-B14F-4D97-AF65-F5344CB8AC3E}">
        <p14:creationId xmlns:p14="http://schemas.microsoft.com/office/powerpoint/2010/main" val="158032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E63271-6E3A-4C8E-A802-9CC5A3A4900C}" type="slidenum">
              <a:rPr lang="en-US"/>
              <a:pPr/>
              <a:t>‹#›</a:t>
            </a:fld>
            <a:endParaRPr lang="en-US"/>
          </a:p>
        </p:txBody>
      </p:sp>
    </p:spTree>
    <p:extLst>
      <p:ext uri="{BB962C8B-B14F-4D97-AF65-F5344CB8AC3E}">
        <p14:creationId xmlns:p14="http://schemas.microsoft.com/office/powerpoint/2010/main" val="141371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7" name="Rectangle 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p>
        </p:txBody>
      </p:sp>
      <p:sp>
        <p:nvSpPr>
          <p:cNvPr id="6148"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p>
        </p:txBody>
      </p:sp>
      <p:sp>
        <p:nvSpPr>
          <p:cNvPr id="6149" name="Rectangle 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2552F23A-8C73-40C5-A38F-7EBC3A416A9D}" type="slidenum">
              <a:rPr lang="en-US"/>
              <a:pPr/>
              <a:t>‹#›</a:t>
            </a:fld>
            <a:endParaRPr lang="en-US"/>
          </a:p>
        </p:txBody>
      </p:sp>
      <p:pic>
        <p:nvPicPr>
          <p:cNvPr id="6150" name="Picture 6" descr="01 aux logo 3d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omeland logo tipped cop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
        <p:nvSpPr>
          <p:cNvPr id="6152" name="Rectangle 8"/>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400" b="1">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itchFamily="34" charset="0"/>
          <a:cs typeface="Times New Roman" pitchFamily="18" charset="0"/>
        </a:defRPr>
      </a:lvl2pPr>
      <a:lvl3pPr algn="ctr" rtl="0" eaLnBrk="1" fontAlgn="base" hangingPunct="1">
        <a:spcBef>
          <a:spcPct val="0"/>
        </a:spcBef>
        <a:spcAft>
          <a:spcPct val="0"/>
        </a:spcAft>
        <a:defRPr sz="4400" b="1">
          <a:solidFill>
            <a:srgbClr val="003366"/>
          </a:solidFill>
          <a:latin typeface="Arial Black" pitchFamily="34" charset="0"/>
          <a:cs typeface="Times New Roman" pitchFamily="18" charset="0"/>
        </a:defRPr>
      </a:lvl3pPr>
      <a:lvl4pPr algn="ctr" rtl="0" eaLnBrk="1" fontAlgn="base" hangingPunct="1">
        <a:spcBef>
          <a:spcPct val="0"/>
        </a:spcBef>
        <a:spcAft>
          <a:spcPct val="0"/>
        </a:spcAft>
        <a:defRPr sz="4400" b="1">
          <a:solidFill>
            <a:srgbClr val="003366"/>
          </a:solidFill>
          <a:latin typeface="Arial Black" pitchFamily="34" charset="0"/>
          <a:cs typeface="Times New Roman" pitchFamily="18" charset="0"/>
        </a:defRPr>
      </a:lvl4pPr>
      <a:lvl5pPr algn="ctr" rtl="0" eaLnBrk="1" fontAlgn="base" hangingPunct="1">
        <a:spcBef>
          <a:spcPct val="0"/>
        </a:spcBef>
        <a:spcAft>
          <a:spcPct val="0"/>
        </a:spcAft>
        <a:defRPr sz="4400" b="1">
          <a:solidFill>
            <a:srgbClr val="003366"/>
          </a:solidFill>
          <a:latin typeface="Arial Black" pitchFamily="34" charset="0"/>
          <a:cs typeface="Times New Roman" pitchFamily="18" charset="0"/>
        </a:defRPr>
      </a:lvl5pPr>
      <a:lvl6pPr marL="457200" algn="ctr" rtl="0" eaLnBrk="1" fontAlgn="base" hangingPunct="1">
        <a:spcBef>
          <a:spcPct val="0"/>
        </a:spcBef>
        <a:spcAft>
          <a:spcPct val="0"/>
        </a:spcAft>
        <a:defRPr sz="4400" b="1">
          <a:solidFill>
            <a:srgbClr val="003366"/>
          </a:solidFill>
          <a:latin typeface="Arial Black" pitchFamily="34" charset="0"/>
          <a:cs typeface="Times New Roman" pitchFamily="18" charset="0"/>
        </a:defRPr>
      </a:lvl6pPr>
      <a:lvl7pPr marL="914400" algn="ctr" rtl="0" eaLnBrk="1" fontAlgn="base" hangingPunct="1">
        <a:spcBef>
          <a:spcPct val="0"/>
        </a:spcBef>
        <a:spcAft>
          <a:spcPct val="0"/>
        </a:spcAft>
        <a:defRPr sz="4400" b="1">
          <a:solidFill>
            <a:srgbClr val="003366"/>
          </a:solidFill>
          <a:latin typeface="Arial Black" pitchFamily="34" charset="0"/>
          <a:cs typeface="Times New Roman" pitchFamily="18" charset="0"/>
        </a:defRPr>
      </a:lvl7pPr>
      <a:lvl8pPr marL="1371600" algn="ctr" rtl="0" eaLnBrk="1" fontAlgn="base" hangingPunct="1">
        <a:spcBef>
          <a:spcPct val="0"/>
        </a:spcBef>
        <a:spcAft>
          <a:spcPct val="0"/>
        </a:spcAft>
        <a:defRPr sz="4400" b="1">
          <a:solidFill>
            <a:srgbClr val="003366"/>
          </a:solidFill>
          <a:latin typeface="Arial Black" pitchFamily="34" charset="0"/>
          <a:cs typeface="Times New Roman" pitchFamily="18" charset="0"/>
        </a:defRPr>
      </a:lvl8pPr>
      <a:lvl9pPr marL="1828800" algn="ctr" rtl="0" eaLnBrk="1" fontAlgn="base" hangingPunct="1">
        <a:spcBef>
          <a:spcPct val="0"/>
        </a:spcBef>
        <a:spcAft>
          <a:spcPct val="0"/>
        </a:spcAft>
        <a:defRPr sz="4400" b="1">
          <a:solidFill>
            <a:srgbClr val="003366"/>
          </a:solidFill>
          <a:latin typeface="Arial Black" pitchFamily="34" charset="0"/>
          <a:cs typeface="Times New Roman" pitchFamily="18" charset="0"/>
        </a:defRPr>
      </a:lvl9pPr>
    </p:titleStyle>
    <p:bodyStyle>
      <a:lvl1pPr marL="342900" indent="-342900" algn="l" rtl="0" eaLnBrk="1" fontAlgn="base" hangingPunct="1">
        <a:spcBef>
          <a:spcPct val="20000"/>
        </a:spcBef>
        <a:spcAft>
          <a:spcPct val="0"/>
        </a:spcAft>
        <a:buChar char="•"/>
        <a:defRPr sz="3200" b="1">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rgbClr val="003366"/>
          </a:solidFill>
          <a:latin typeface="+mn-lt"/>
          <a:cs typeface="+mn-cs"/>
        </a:defRPr>
      </a:lvl3pPr>
      <a:lvl4pPr marL="1600200" indent="-228600" algn="l" rtl="0" eaLnBrk="1" fontAlgn="base" hangingPunct="1">
        <a:spcBef>
          <a:spcPct val="20000"/>
        </a:spcBef>
        <a:spcAft>
          <a:spcPct val="0"/>
        </a:spcAft>
        <a:buChar char="–"/>
        <a:defRPr sz="2000">
          <a:solidFill>
            <a:srgbClr val="003366"/>
          </a:solidFill>
          <a:latin typeface="+mn-lt"/>
          <a:cs typeface="+mn-cs"/>
        </a:defRPr>
      </a:lvl4pPr>
      <a:lvl5pPr marL="2057400" indent="-228600" algn="l" rtl="0" eaLnBrk="1" fontAlgn="base" hangingPunct="1">
        <a:spcBef>
          <a:spcPct val="20000"/>
        </a:spcBef>
        <a:spcAft>
          <a:spcPct val="0"/>
        </a:spcAft>
        <a:buChar char="»"/>
        <a:defRPr sz="2000">
          <a:solidFill>
            <a:srgbClr val="003366"/>
          </a:solidFill>
          <a:latin typeface="+mn-lt"/>
          <a:cs typeface="+mn-cs"/>
        </a:defRPr>
      </a:lvl5pPr>
      <a:lvl6pPr marL="2514600" indent="-228600" algn="l" rtl="0" eaLnBrk="1" fontAlgn="base" hangingPunct="1">
        <a:spcBef>
          <a:spcPct val="20000"/>
        </a:spcBef>
        <a:spcAft>
          <a:spcPct val="0"/>
        </a:spcAft>
        <a:buChar char="»"/>
        <a:defRPr sz="2000">
          <a:solidFill>
            <a:srgbClr val="003366"/>
          </a:solidFill>
          <a:latin typeface="+mn-lt"/>
          <a:cs typeface="+mn-cs"/>
        </a:defRPr>
      </a:lvl6pPr>
      <a:lvl7pPr marL="2971800" indent="-228600" algn="l" rtl="0" eaLnBrk="1" fontAlgn="base" hangingPunct="1">
        <a:spcBef>
          <a:spcPct val="20000"/>
        </a:spcBef>
        <a:spcAft>
          <a:spcPct val="0"/>
        </a:spcAft>
        <a:buChar char="»"/>
        <a:defRPr sz="2000">
          <a:solidFill>
            <a:srgbClr val="003366"/>
          </a:solidFill>
          <a:latin typeface="+mn-lt"/>
          <a:cs typeface="+mn-cs"/>
        </a:defRPr>
      </a:lvl7pPr>
      <a:lvl8pPr marL="3429000" indent="-228600" algn="l" rtl="0" eaLnBrk="1" fontAlgn="base" hangingPunct="1">
        <a:spcBef>
          <a:spcPct val="20000"/>
        </a:spcBef>
        <a:spcAft>
          <a:spcPct val="0"/>
        </a:spcAft>
        <a:buChar char="»"/>
        <a:defRPr sz="2000">
          <a:solidFill>
            <a:srgbClr val="003366"/>
          </a:solidFill>
          <a:latin typeface="+mn-lt"/>
          <a:cs typeface="+mn-cs"/>
        </a:defRPr>
      </a:lvl8pPr>
      <a:lvl9pPr marL="3886200" indent="-228600" algn="l" rtl="0" eaLnBrk="1" fontAlgn="base" hangingPunct="1">
        <a:spcBef>
          <a:spcPct val="20000"/>
        </a:spcBef>
        <a:spcAft>
          <a:spcPct val="0"/>
        </a:spcAft>
        <a:buChar char="»"/>
        <a:defRPr sz="2000">
          <a:solidFill>
            <a:srgbClr val="0033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14400"/>
            <a:ext cx="7772400" cy="1470025"/>
          </a:xfrm>
        </p:spPr>
        <p:txBody>
          <a:bodyPr/>
          <a:lstStyle/>
          <a:p>
            <a:r>
              <a:rPr lang="en-US" b="1" i="1" dirty="0">
                <a:latin typeface="Arial" pitchFamily="34" charset="0"/>
                <a:cs typeface="Arial" pitchFamily="34" charset="0"/>
              </a:rPr>
              <a:t>AUXILIARY </a:t>
            </a:r>
            <a:r>
              <a:rPr lang="en-US" b="1" i="1" dirty="0" smtClean="0">
                <a:latin typeface="Arial" pitchFamily="34" charset="0"/>
                <a:cs typeface="Arial" pitchFamily="34" charset="0"/>
              </a:rPr>
              <a:t>LEGAL </a:t>
            </a:r>
            <a:br>
              <a:rPr lang="en-US" b="1" i="1" dirty="0" smtClean="0">
                <a:latin typeface="Arial" pitchFamily="34" charset="0"/>
                <a:cs typeface="Arial" pitchFamily="34" charset="0"/>
              </a:rPr>
            </a:br>
            <a:r>
              <a:rPr lang="en-US" b="1" i="1" dirty="0" smtClean="0">
                <a:latin typeface="Arial" pitchFamily="34" charset="0"/>
                <a:cs typeface="Arial" pitchFamily="34" charset="0"/>
              </a:rPr>
              <a:t>ISSUES </a:t>
            </a:r>
            <a:r>
              <a:rPr lang="en-US" b="1" i="1" dirty="0">
                <a:latin typeface="Arial" pitchFamily="34" charset="0"/>
                <a:cs typeface="Arial" pitchFamily="34" charset="0"/>
              </a:rPr>
              <a:t>WORKSHOP</a:t>
            </a:r>
            <a:endParaRPr lang="en-US" i="1" dirty="0">
              <a:latin typeface="Arial" pitchFamily="34" charset="0"/>
              <a:cs typeface="Arial" pitchFamily="34" charset="0"/>
            </a:endParaRPr>
          </a:p>
        </p:txBody>
      </p:sp>
      <p:sp>
        <p:nvSpPr>
          <p:cNvPr id="2051" name="Rectangle 3"/>
          <p:cNvSpPr>
            <a:spLocks noGrp="1" noChangeArrowheads="1"/>
          </p:cNvSpPr>
          <p:nvPr>
            <p:ph type="subTitle" idx="1"/>
          </p:nvPr>
        </p:nvSpPr>
        <p:spPr>
          <a:xfrm>
            <a:off x="1295400" y="2590800"/>
            <a:ext cx="6400800" cy="990600"/>
          </a:xfrm>
        </p:spPr>
        <p:txBody>
          <a:bodyPr/>
          <a:lstStyle/>
          <a:p>
            <a:r>
              <a:rPr lang="en-US" i="1" dirty="0"/>
              <a:t>AVOIDING </a:t>
            </a:r>
            <a:r>
              <a:rPr lang="en-US" i="1" dirty="0" smtClean="0"/>
              <a:t>STORMS </a:t>
            </a:r>
            <a:r>
              <a:rPr lang="en-US" i="1" dirty="0"/>
              <a:t>IN THE </a:t>
            </a:r>
            <a:r>
              <a:rPr lang="en-US" i="1" dirty="0" smtClean="0"/>
              <a:t>LEGAL OCEAN</a:t>
            </a:r>
          </a:p>
          <a:p>
            <a:r>
              <a:rPr lang="en-US" dirty="0" smtClean="0"/>
              <a:t>2012 DTRAIN</a:t>
            </a:r>
          </a:p>
          <a:p>
            <a:r>
              <a:rPr lang="en-US" b="0" dirty="0" smtClean="0"/>
              <a:t> </a:t>
            </a:r>
            <a:r>
              <a:rPr lang="en-US" dirty="0"/>
              <a:t>District 7 Fall </a:t>
            </a:r>
            <a:r>
              <a:rPr lang="en-US" dirty="0" smtClean="0"/>
              <a:t>Training</a:t>
            </a:r>
          </a:p>
          <a:p>
            <a:r>
              <a:rPr lang="en-US" dirty="0"/>
              <a:t>Presented by</a:t>
            </a:r>
          </a:p>
          <a:p>
            <a:r>
              <a:rPr lang="en-US" dirty="0"/>
              <a:t>Braxton Ezell, </a:t>
            </a:r>
            <a:r>
              <a:rPr lang="en-US" dirty="0" smtClean="0"/>
              <a:t>ADSO-LP </a:t>
            </a:r>
            <a:r>
              <a:rPr lang="en-US" dirty="0"/>
              <a:t>7</a:t>
            </a:r>
          </a:p>
          <a:p>
            <a:r>
              <a:rPr lang="en-US"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a:t>
            </a:r>
            <a:endParaRPr lang="en-US" dirty="0"/>
          </a:p>
        </p:txBody>
      </p:sp>
      <p:sp>
        <p:nvSpPr>
          <p:cNvPr id="3" name="Content Placeholder 2"/>
          <p:cNvSpPr>
            <a:spLocks noGrp="1"/>
          </p:cNvSpPr>
          <p:nvPr>
            <p:ph idx="1"/>
          </p:nvPr>
        </p:nvSpPr>
        <p:spPr/>
        <p:txBody>
          <a:bodyPr/>
          <a:lstStyle/>
          <a:p>
            <a:r>
              <a:rPr lang="en-US" sz="2800" dirty="0" smtClean="0"/>
              <a:t>In the event of </a:t>
            </a:r>
            <a:r>
              <a:rPr lang="en-US" sz="2800" dirty="0"/>
              <a:t>an </a:t>
            </a:r>
            <a:r>
              <a:rPr lang="en-US" sz="2800" dirty="0" smtClean="0"/>
              <a:t>incident, </a:t>
            </a:r>
            <a:r>
              <a:rPr lang="en-US" sz="2800" dirty="0"/>
              <a:t>the strongest evidence that the Auxiliarist was acting within the scope of employment is something that demonstrates that his or her assignment to duty was made prior to the incident in question</a:t>
            </a:r>
            <a:r>
              <a:rPr lang="en-US" sz="2800" dirty="0" smtClean="0"/>
              <a:t>.</a:t>
            </a:r>
          </a:p>
          <a:p>
            <a:pPr lvl="1"/>
            <a:r>
              <a:rPr lang="en-US" sz="2400" b="1" dirty="0" smtClean="0"/>
              <a:t>Coast </a:t>
            </a:r>
            <a:r>
              <a:rPr lang="en-US" sz="2400" b="1" dirty="0"/>
              <a:t>Guard orders, </a:t>
            </a:r>
            <a:endParaRPr lang="en-US" sz="2400" b="1" dirty="0" smtClean="0"/>
          </a:p>
          <a:p>
            <a:pPr lvl="1"/>
            <a:r>
              <a:rPr lang="en-US" sz="2400" b="1" dirty="0" smtClean="0"/>
              <a:t>verbal </a:t>
            </a:r>
            <a:r>
              <a:rPr lang="en-US" sz="2400" b="1" dirty="0"/>
              <a:t>authorizations documented via a telephone log, or a written </a:t>
            </a:r>
            <a:r>
              <a:rPr lang="en-US" sz="2400" b="1" dirty="0" smtClean="0"/>
              <a:t>memo, </a:t>
            </a:r>
            <a:r>
              <a:rPr lang="en-US" sz="2400" b="1" dirty="0"/>
              <a:t>or </a:t>
            </a:r>
            <a:endParaRPr lang="en-US" sz="2400" b="1" dirty="0" smtClean="0"/>
          </a:p>
          <a:p>
            <a:pPr lvl="1"/>
            <a:r>
              <a:rPr lang="en-US" sz="2400" b="1" dirty="0" smtClean="0"/>
              <a:t>e-mail </a:t>
            </a:r>
            <a:r>
              <a:rPr lang="en-US" sz="2400" b="1" dirty="0"/>
              <a:t>to appropriate elected or staff officer.</a:t>
            </a:r>
          </a:p>
          <a:p>
            <a:endParaRPr lang="en-US" dirty="0"/>
          </a:p>
        </p:txBody>
      </p:sp>
    </p:spTree>
    <p:extLst>
      <p:ext uri="{BB962C8B-B14F-4D97-AF65-F5344CB8AC3E}">
        <p14:creationId xmlns:p14="http://schemas.microsoft.com/office/powerpoint/2010/main" val="277321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a:t>
            </a:r>
            <a:endParaRPr lang="en-US" dirty="0"/>
          </a:p>
        </p:txBody>
      </p:sp>
      <p:sp>
        <p:nvSpPr>
          <p:cNvPr id="3" name="Content Placeholder 2"/>
          <p:cNvSpPr>
            <a:spLocks noGrp="1"/>
          </p:cNvSpPr>
          <p:nvPr>
            <p:ph idx="1"/>
          </p:nvPr>
        </p:nvSpPr>
        <p:spPr>
          <a:xfrm>
            <a:off x="685800" y="1600200"/>
            <a:ext cx="7772400" cy="4724400"/>
          </a:xfrm>
        </p:spPr>
        <p:txBody>
          <a:bodyPr/>
          <a:lstStyle/>
          <a:p>
            <a:r>
              <a:rPr lang="en-US" sz="2800" dirty="0" smtClean="0"/>
              <a:t>Two kinds of Coast Guard Orders issued to Auxiliarists.</a:t>
            </a:r>
          </a:p>
          <a:p>
            <a:pPr lvl="1"/>
            <a:r>
              <a:rPr lang="en-US" dirty="0"/>
              <a:t>Orders for Facility </a:t>
            </a:r>
            <a:r>
              <a:rPr lang="en-US" dirty="0" smtClean="0"/>
              <a:t>Movement issued by Coast Guard OIA.</a:t>
            </a:r>
          </a:p>
          <a:p>
            <a:pPr lvl="1"/>
            <a:r>
              <a:rPr lang="en-US" dirty="0"/>
              <a:t>Orders Issued to </a:t>
            </a:r>
            <a:r>
              <a:rPr lang="en-US" dirty="0" smtClean="0"/>
              <a:t>Individuals by CG </a:t>
            </a:r>
            <a:r>
              <a:rPr lang="en-US" dirty="0"/>
              <a:t>for duty assignments such as operational, logistics, or </a:t>
            </a:r>
            <a:r>
              <a:rPr lang="en-US" dirty="0" smtClean="0"/>
              <a:t>training </a:t>
            </a:r>
            <a:r>
              <a:rPr lang="en-US" dirty="0"/>
              <a:t>support</a:t>
            </a:r>
            <a:r>
              <a:rPr lang="en-US" dirty="0" smtClean="0"/>
              <a:t>.</a:t>
            </a:r>
          </a:p>
          <a:p>
            <a:r>
              <a:rPr lang="en-US" sz="2800" dirty="0"/>
              <a:t>Specific Auxiliary activities may also be considered “assignment to </a:t>
            </a:r>
            <a:r>
              <a:rPr lang="en-US" sz="2800" dirty="0" smtClean="0"/>
              <a:t>duty”. AUXMAN, </a:t>
            </a:r>
            <a:r>
              <a:rPr lang="en-US" sz="2800" dirty="0"/>
              <a:t>Chapter 5, Section J. </a:t>
            </a:r>
            <a:r>
              <a:rPr lang="en-US" sz="2800" dirty="0" smtClean="0"/>
              <a:t>Table 5-1.</a:t>
            </a:r>
            <a:endParaRPr lang="en-US" sz="2800" dirty="0"/>
          </a:p>
        </p:txBody>
      </p:sp>
    </p:spTree>
    <p:extLst>
      <p:ext uri="{BB962C8B-B14F-4D97-AF65-F5344CB8AC3E}">
        <p14:creationId xmlns:p14="http://schemas.microsoft.com/office/powerpoint/2010/main" val="39381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Table </a:t>
            </a:r>
            <a:r>
              <a:rPr lang="en-US" dirty="0" smtClean="0">
                <a:latin typeface="+mn-lt"/>
              </a:rPr>
              <a:t>5-1</a:t>
            </a:r>
            <a:endParaRPr lang="en-US" dirty="0">
              <a:latin typeface="+mn-l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169" y="1752600"/>
            <a:ext cx="3744789" cy="4844766"/>
          </a:xfrm>
          <a:prstGeom prst="rect">
            <a:avLst/>
          </a:prstGeom>
        </p:spPr>
      </p:pic>
    </p:spTree>
    <p:extLst>
      <p:ext uri="{BB962C8B-B14F-4D97-AF65-F5344CB8AC3E}">
        <p14:creationId xmlns:p14="http://schemas.microsoft.com/office/powerpoint/2010/main" val="26170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Table 5-1 Continued</a:t>
            </a:r>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676400"/>
            <a:ext cx="3259282" cy="4217894"/>
          </a:xfrm>
          <a:prstGeom prst="rect">
            <a:avLst/>
          </a:prstGeom>
        </p:spPr>
      </p:pic>
    </p:spTree>
    <p:extLst>
      <p:ext uri="{BB962C8B-B14F-4D97-AF65-F5344CB8AC3E}">
        <p14:creationId xmlns:p14="http://schemas.microsoft.com/office/powerpoint/2010/main" val="2331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Orders</a:t>
            </a:r>
            <a:endParaRPr lang="en-US" dirty="0">
              <a:latin typeface="+mn-lt"/>
            </a:endParaRPr>
          </a:p>
        </p:txBody>
      </p:sp>
      <p:sp>
        <p:nvSpPr>
          <p:cNvPr id="3" name="Content Placeholder 2"/>
          <p:cNvSpPr>
            <a:spLocks noGrp="1"/>
          </p:cNvSpPr>
          <p:nvPr>
            <p:ph idx="1"/>
          </p:nvPr>
        </p:nvSpPr>
        <p:spPr>
          <a:xfrm>
            <a:off x="685800" y="1676400"/>
            <a:ext cx="7772400" cy="4495800"/>
          </a:xfrm>
        </p:spPr>
        <p:txBody>
          <a:bodyPr/>
          <a:lstStyle/>
          <a:p>
            <a:r>
              <a:rPr lang="en-US" sz="2800" dirty="0"/>
              <a:t>The elected unit officers and appropriate staff officer for a particular mission or activity has assignment to duty </a:t>
            </a:r>
            <a:r>
              <a:rPr lang="en-US" sz="2800" dirty="0" smtClean="0"/>
              <a:t>authority.</a:t>
            </a:r>
          </a:p>
          <a:p>
            <a:pPr lvl="0"/>
            <a:r>
              <a:rPr lang="en-US" sz="2800" dirty="0" smtClean="0"/>
              <a:t>Flotilla:  Only the </a:t>
            </a:r>
            <a:r>
              <a:rPr lang="en-US" sz="2800" dirty="0"/>
              <a:t>FC, VFC and the appropriate </a:t>
            </a:r>
            <a:r>
              <a:rPr lang="en-US" sz="2800" dirty="0" smtClean="0"/>
              <a:t>FSO for </a:t>
            </a:r>
            <a:r>
              <a:rPr lang="en-US" sz="2800" dirty="0"/>
              <a:t>a particular </a:t>
            </a:r>
            <a:r>
              <a:rPr lang="en-US" sz="2800" dirty="0" smtClean="0"/>
              <a:t>mission or activity </a:t>
            </a:r>
            <a:r>
              <a:rPr lang="en-US" sz="2800" dirty="0"/>
              <a:t>(e.g., the FSO-VE for a VE mission) has assignment to duty authority. </a:t>
            </a:r>
            <a:endParaRPr lang="en-US" sz="2800" dirty="0" smtClean="0"/>
          </a:p>
          <a:p>
            <a:pPr lvl="0"/>
            <a:r>
              <a:rPr lang="en-US" sz="2800" dirty="0" smtClean="0"/>
              <a:t>The </a:t>
            </a:r>
            <a:r>
              <a:rPr lang="en-US" sz="2800" dirty="0"/>
              <a:t>assignment to duty at the flotilla level should </a:t>
            </a:r>
            <a:r>
              <a:rPr lang="en-US" sz="2800" u="sng" dirty="0"/>
              <a:t>always</a:t>
            </a:r>
            <a:r>
              <a:rPr lang="en-US" sz="2800" dirty="0"/>
              <a:t> be scheduled in writing.</a:t>
            </a:r>
          </a:p>
          <a:p>
            <a:endParaRPr lang="en-US" sz="2800" dirty="0"/>
          </a:p>
        </p:txBody>
      </p:sp>
    </p:spTree>
    <p:extLst>
      <p:ext uri="{BB962C8B-B14F-4D97-AF65-F5344CB8AC3E}">
        <p14:creationId xmlns:p14="http://schemas.microsoft.com/office/powerpoint/2010/main" val="42324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Offers of Use</a:t>
            </a:r>
            <a:endParaRPr lang="en-US" dirty="0">
              <a:latin typeface="+mn-lt"/>
            </a:endParaRPr>
          </a:p>
        </p:txBody>
      </p:sp>
      <p:sp>
        <p:nvSpPr>
          <p:cNvPr id="3" name="Content Placeholder 2"/>
          <p:cNvSpPr>
            <a:spLocks noGrp="1"/>
          </p:cNvSpPr>
          <p:nvPr>
            <p:ph idx="1"/>
          </p:nvPr>
        </p:nvSpPr>
        <p:spPr/>
        <p:txBody>
          <a:bodyPr/>
          <a:lstStyle/>
          <a:p>
            <a:r>
              <a:rPr lang="en-US" sz="2800" dirty="0"/>
              <a:t>Form 7003 VESSEL FACILITY INSPECTION AND OFFER FOR USE FORM should be filled out completely and accurately. </a:t>
            </a:r>
            <a:endParaRPr lang="en-US" sz="2800" dirty="0" smtClean="0"/>
          </a:p>
          <a:p>
            <a:r>
              <a:rPr lang="en-US" sz="2800" dirty="0"/>
              <a:t>U</a:t>
            </a:r>
            <a:r>
              <a:rPr lang="en-US" sz="2800" dirty="0" smtClean="0"/>
              <a:t>se </a:t>
            </a:r>
            <a:r>
              <a:rPr lang="en-US" sz="2800" dirty="0"/>
              <a:t>the most current </a:t>
            </a:r>
            <a:r>
              <a:rPr lang="en-US" sz="2800" dirty="0" smtClean="0"/>
              <a:t>version, Rev </a:t>
            </a:r>
            <a:r>
              <a:rPr lang="en-US" sz="2800" dirty="0"/>
              <a:t>001 dated June 2011</a:t>
            </a:r>
            <a:r>
              <a:rPr lang="en-US" dirty="0"/>
              <a:t>.</a:t>
            </a:r>
          </a:p>
          <a:p>
            <a:r>
              <a:rPr lang="en-US" sz="2800" dirty="0"/>
              <a:t>In the case of multiple owners of a facility, all of the Auxiliary owners must sign the appropriate Offer for Use Form. </a:t>
            </a:r>
          </a:p>
        </p:txBody>
      </p:sp>
    </p:spTree>
    <p:extLst>
      <p:ext uri="{BB962C8B-B14F-4D97-AF65-F5344CB8AC3E}">
        <p14:creationId xmlns:p14="http://schemas.microsoft.com/office/powerpoint/2010/main" val="33258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Offers of USE</a:t>
            </a:r>
            <a:endParaRPr lang="en-US" dirty="0">
              <a:latin typeface="+mn-lt"/>
            </a:endParaRPr>
          </a:p>
        </p:txBody>
      </p:sp>
      <p:sp>
        <p:nvSpPr>
          <p:cNvPr id="3" name="Content Placeholder 2"/>
          <p:cNvSpPr>
            <a:spLocks noGrp="1"/>
          </p:cNvSpPr>
          <p:nvPr>
            <p:ph idx="1"/>
          </p:nvPr>
        </p:nvSpPr>
        <p:spPr/>
        <p:txBody>
          <a:bodyPr/>
          <a:lstStyle/>
          <a:p>
            <a:r>
              <a:rPr lang="en-US" sz="2800" dirty="0"/>
              <a:t>Non-Auxiliarists who </a:t>
            </a:r>
            <a:r>
              <a:rPr lang="en-US" sz="2800" dirty="0" smtClean="0"/>
              <a:t>are joint owners of </a:t>
            </a:r>
            <a:r>
              <a:rPr lang="en-US" sz="2800" dirty="0"/>
              <a:t>the facility </a:t>
            </a:r>
            <a:r>
              <a:rPr lang="en-US" sz="2800" dirty="0" smtClean="0"/>
              <a:t>must </a:t>
            </a:r>
            <a:r>
              <a:rPr lang="en-US" sz="2800" dirty="0"/>
              <a:t>sign an Assent and Authorization Form. </a:t>
            </a:r>
            <a:endParaRPr lang="en-US" sz="2800" dirty="0" smtClean="0"/>
          </a:p>
          <a:p>
            <a:r>
              <a:rPr lang="en-US" sz="2800" dirty="0" smtClean="0"/>
              <a:t>Auxiliary </a:t>
            </a:r>
            <a:r>
              <a:rPr lang="en-US" sz="2800" dirty="0"/>
              <a:t>Ops Pol Manual (COMDTINST M16798.3E), Ch. 1, Sec. B Facility Ownership. </a:t>
            </a:r>
          </a:p>
          <a:p>
            <a:endParaRPr lang="en-US" sz="2800" dirty="0"/>
          </a:p>
        </p:txBody>
      </p:sp>
    </p:spTree>
    <p:extLst>
      <p:ext uri="{BB962C8B-B14F-4D97-AF65-F5344CB8AC3E}">
        <p14:creationId xmlns:p14="http://schemas.microsoft.com/office/powerpoint/2010/main" val="1155931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7003</a:t>
            </a:r>
            <a:endParaRPr lang="en-US" dirty="0">
              <a:latin typeface="+mn-lt"/>
            </a:endParaRPr>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43989104"/>
              </p:ext>
            </p:extLst>
          </p:nvPr>
        </p:nvGraphicFramePr>
        <p:xfrm>
          <a:off x="1143000" y="1981200"/>
          <a:ext cx="3140075" cy="4064000"/>
        </p:xfrm>
        <a:graphic>
          <a:graphicData uri="http://schemas.openxmlformats.org/presentationml/2006/ole">
            <mc:AlternateContent xmlns:mc="http://schemas.openxmlformats.org/markup-compatibility/2006">
              <mc:Choice xmlns:v="urn:schemas-microsoft-com:vml" Requires="v">
                <p:oleObj spid="_x0000_s3082"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1143000" y="1981200"/>
                        <a:ext cx="3140075" cy="4064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6347400"/>
              </p:ext>
            </p:extLst>
          </p:nvPr>
        </p:nvGraphicFramePr>
        <p:xfrm>
          <a:off x="5029200" y="1981200"/>
          <a:ext cx="3203575" cy="4064000"/>
        </p:xfrm>
        <a:graphic>
          <a:graphicData uri="http://schemas.openxmlformats.org/presentationml/2006/ole">
            <mc:AlternateContent xmlns:mc="http://schemas.openxmlformats.org/markup-compatibility/2006">
              <mc:Choice xmlns:v="urn:schemas-microsoft-com:vml" Requires="v">
                <p:oleObj spid="_x0000_s3083" name="Acrobat Document" r:id="rId5" imgW="5924285" imgH="7515180" progId="AcroExch.Document.7">
                  <p:embed/>
                </p:oleObj>
              </mc:Choice>
              <mc:Fallback>
                <p:oleObj name="Acrobat Document" r:id="rId5" imgW="5924285" imgH="7515180" progId="AcroExch.Document.7">
                  <p:embed/>
                  <p:pic>
                    <p:nvPicPr>
                      <p:cNvPr id="0" name=""/>
                      <p:cNvPicPr/>
                      <p:nvPr/>
                    </p:nvPicPr>
                    <p:blipFill>
                      <a:blip r:embed="rId6"/>
                      <a:stretch>
                        <a:fillRect/>
                      </a:stretch>
                    </p:blipFill>
                    <p:spPr>
                      <a:xfrm>
                        <a:off x="5029200" y="1981200"/>
                        <a:ext cx="3203575" cy="4064000"/>
                      </a:xfrm>
                      <a:prstGeom prst="rect">
                        <a:avLst/>
                      </a:prstGeom>
                    </p:spPr>
                  </p:pic>
                </p:oleObj>
              </mc:Fallback>
            </mc:AlternateContent>
          </a:graphicData>
        </a:graphic>
      </p:graphicFrame>
    </p:spTree>
    <p:extLst>
      <p:ext uri="{BB962C8B-B14F-4D97-AF65-F5344CB8AC3E}">
        <p14:creationId xmlns:p14="http://schemas.microsoft.com/office/powerpoint/2010/main" val="28156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mn-lt"/>
              </a:rPr>
              <a:t>Assent &amp; Authorization for Use</a:t>
            </a:r>
            <a:endParaRPr lang="en-US" dirty="0">
              <a:latin typeface="+mn-lt"/>
            </a:endParaRPr>
          </a:p>
        </p:txBody>
      </p:sp>
      <p:sp>
        <p:nvSpPr>
          <p:cNvPr id="6" name="Content Placeholder 5"/>
          <p:cNvSpPr>
            <a:spLocks noGrp="1"/>
          </p:cNvSpPr>
          <p:nvPr>
            <p:ph idx="1"/>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610163640"/>
              </p:ext>
            </p:extLst>
          </p:nvPr>
        </p:nvGraphicFramePr>
        <p:xfrm>
          <a:off x="2590800" y="1981200"/>
          <a:ext cx="3140075" cy="4064000"/>
        </p:xfrm>
        <a:graphic>
          <a:graphicData uri="http://schemas.openxmlformats.org/presentationml/2006/ole">
            <mc:AlternateContent xmlns:mc="http://schemas.openxmlformats.org/markup-compatibility/2006">
              <mc:Choice xmlns:v="urn:schemas-microsoft-com:vml" Requires="v">
                <p:oleObj spid="_x0000_s4102"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2590800" y="1981200"/>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262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n-lt"/>
              </a:rPr>
              <a:t>Learning Objectives</a:t>
            </a:r>
            <a:endParaRPr lang="en-US" dirty="0">
              <a:latin typeface="+mn-lt"/>
            </a:endParaRPr>
          </a:p>
        </p:txBody>
      </p:sp>
      <p:sp>
        <p:nvSpPr>
          <p:cNvPr id="3" name="Content Placeholder 2"/>
          <p:cNvSpPr>
            <a:spLocks noGrp="1"/>
          </p:cNvSpPr>
          <p:nvPr>
            <p:ph idx="1"/>
          </p:nvPr>
        </p:nvSpPr>
        <p:spPr>
          <a:xfrm>
            <a:off x="685800" y="1600200"/>
            <a:ext cx="7772400" cy="4572000"/>
          </a:xfrm>
        </p:spPr>
        <p:txBody>
          <a:bodyPr/>
          <a:lstStyle/>
          <a:p>
            <a:r>
              <a:rPr lang="en-US" sz="2800" dirty="0" smtClean="0"/>
              <a:t>Overview of Legal Issues Affecting Auxiliary Members.</a:t>
            </a:r>
          </a:p>
          <a:p>
            <a:r>
              <a:rPr lang="en-US" sz="2800" dirty="0" smtClean="0"/>
              <a:t>Legal Protections While Assigned To Duty.</a:t>
            </a:r>
          </a:p>
          <a:p>
            <a:r>
              <a:rPr lang="en-US" sz="2800" dirty="0" smtClean="0"/>
              <a:t>Offers of Use.</a:t>
            </a:r>
          </a:p>
          <a:p>
            <a:r>
              <a:rPr lang="en-US" sz="2800" dirty="0" smtClean="0"/>
              <a:t>Auxiliary Contracts.</a:t>
            </a:r>
          </a:p>
          <a:p>
            <a:r>
              <a:rPr lang="en-US" sz="2800" dirty="0" smtClean="0"/>
              <a:t>Elected Leaders Responsibility.</a:t>
            </a:r>
          </a:p>
          <a:p>
            <a:r>
              <a:rPr lang="en-US" sz="2800" dirty="0" smtClean="0"/>
              <a:t>Donations and Solicitations.</a:t>
            </a:r>
          </a:p>
          <a:p>
            <a:r>
              <a:rPr lang="en-US" sz="2800" dirty="0" smtClean="0"/>
              <a:t>Unit Standing Rules.</a:t>
            </a:r>
          </a:p>
          <a:p>
            <a:r>
              <a:rPr lang="en-US" sz="2800" dirty="0" smtClean="0"/>
              <a:t>Administrative Discipline.</a:t>
            </a:r>
          </a:p>
          <a:p>
            <a:endParaRPr lang="en-US" sz="2800" dirty="0" smtClean="0"/>
          </a:p>
          <a:p>
            <a:endParaRPr lang="en-US" sz="2800" dirty="0"/>
          </a:p>
        </p:txBody>
      </p:sp>
    </p:spTree>
    <p:extLst>
      <p:ext uri="{BB962C8B-B14F-4D97-AF65-F5344CB8AC3E}">
        <p14:creationId xmlns:p14="http://schemas.microsoft.com/office/powerpoint/2010/main" val="101888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Legal Status of the Auxiliary</a:t>
            </a:r>
            <a:endParaRPr lang="en-US" dirty="0">
              <a:latin typeface="+mn-lt"/>
            </a:endParaRPr>
          </a:p>
        </p:txBody>
      </p:sp>
      <p:sp>
        <p:nvSpPr>
          <p:cNvPr id="3" name="Content Placeholder 2"/>
          <p:cNvSpPr>
            <a:spLocks noGrp="1"/>
          </p:cNvSpPr>
          <p:nvPr>
            <p:ph idx="1"/>
          </p:nvPr>
        </p:nvSpPr>
        <p:spPr>
          <a:xfrm>
            <a:off x="685800" y="1600200"/>
            <a:ext cx="7772400" cy="4572000"/>
          </a:xfrm>
        </p:spPr>
        <p:txBody>
          <a:bodyPr/>
          <a:lstStyle/>
          <a:p>
            <a:r>
              <a:rPr lang="en-US" sz="2800" dirty="0" smtClean="0"/>
              <a:t>The Auxiliary </a:t>
            </a:r>
            <a:r>
              <a:rPr lang="en-US" sz="2800" dirty="0"/>
              <a:t>is a non-military organization established by Congress and administered by the Coast Guard. </a:t>
            </a:r>
            <a:r>
              <a:rPr lang="en-US" sz="2800" dirty="0" smtClean="0"/>
              <a:t>14 U.S.C. s. 821. </a:t>
            </a:r>
          </a:p>
          <a:p>
            <a:r>
              <a:rPr lang="en-US" sz="2800" dirty="0" smtClean="0"/>
              <a:t>The </a:t>
            </a:r>
            <a:r>
              <a:rPr lang="en-US" sz="2800" dirty="0"/>
              <a:t>Auxiliary is a component of the Coast Guard and </a:t>
            </a:r>
            <a:r>
              <a:rPr lang="en-US" sz="2800" dirty="0" smtClean="0"/>
              <a:t>is </a:t>
            </a:r>
            <a:r>
              <a:rPr lang="en-US" sz="2800" dirty="0"/>
              <a:t>a federal agency</a:t>
            </a:r>
            <a:r>
              <a:rPr lang="en-US" sz="2800" dirty="0" smtClean="0"/>
              <a:t>.</a:t>
            </a:r>
          </a:p>
          <a:p>
            <a:r>
              <a:rPr lang="en-US" sz="2800" dirty="0"/>
              <a:t>The </a:t>
            </a:r>
            <a:r>
              <a:rPr lang="en-US" sz="2800" dirty="0" smtClean="0"/>
              <a:t>Auxiliary </a:t>
            </a:r>
            <a:r>
              <a:rPr lang="en-US" sz="2800" dirty="0"/>
              <a:t>is NOT a 501(c)(3) organization</a:t>
            </a:r>
            <a:r>
              <a:rPr lang="en-US" sz="2800" dirty="0" smtClean="0"/>
              <a:t>.</a:t>
            </a:r>
          </a:p>
          <a:p>
            <a:r>
              <a:rPr lang="en-US" sz="2800" dirty="0"/>
              <a:t>The </a:t>
            </a:r>
            <a:r>
              <a:rPr lang="en-US" sz="2800" dirty="0" err="1"/>
              <a:t>CGAuxA</a:t>
            </a:r>
            <a:r>
              <a:rPr lang="en-US" sz="2800" dirty="0"/>
              <a:t>, Inc</a:t>
            </a:r>
            <a:r>
              <a:rPr lang="en-US" sz="2800" dirty="0" smtClean="0"/>
              <a:t>. is a </a:t>
            </a:r>
            <a:r>
              <a:rPr lang="en-US" sz="2800" dirty="0"/>
              <a:t>501(c)(3) </a:t>
            </a:r>
            <a:r>
              <a:rPr lang="en-US" sz="2800" dirty="0" smtClean="0"/>
              <a:t>corporation authorized by the Coast Guard to </a:t>
            </a:r>
            <a:r>
              <a:rPr lang="en-US" sz="2800" dirty="0"/>
              <a:t>manage the fiscal affairs of the </a:t>
            </a:r>
            <a:r>
              <a:rPr lang="en-US" sz="2800" dirty="0" smtClean="0"/>
              <a:t>Auxiliary National </a:t>
            </a:r>
            <a:r>
              <a:rPr lang="en-US" sz="2800" dirty="0"/>
              <a:t>Board.</a:t>
            </a:r>
          </a:p>
          <a:p>
            <a:endParaRPr lang="en-US" sz="2800" dirty="0"/>
          </a:p>
          <a:p>
            <a:pPr marL="0" indent="0">
              <a:buNone/>
            </a:pPr>
            <a:endParaRPr lang="en-US" sz="2800" dirty="0" smtClean="0"/>
          </a:p>
          <a:p>
            <a:endParaRPr lang="en-US" sz="2800" dirty="0"/>
          </a:p>
        </p:txBody>
      </p:sp>
    </p:spTree>
    <p:extLst>
      <p:ext uri="{BB962C8B-B14F-4D97-AF65-F5344CB8AC3E}">
        <p14:creationId xmlns:p14="http://schemas.microsoft.com/office/powerpoint/2010/main" val="35008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References</a:t>
            </a:r>
            <a:endParaRPr lang="en-US" dirty="0">
              <a:latin typeface="+mn-lt"/>
            </a:endParaRPr>
          </a:p>
        </p:txBody>
      </p:sp>
      <p:sp>
        <p:nvSpPr>
          <p:cNvPr id="3" name="Content Placeholder 2"/>
          <p:cNvSpPr>
            <a:spLocks noGrp="1"/>
          </p:cNvSpPr>
          <p:nvPr>
            <p:ph idx="1"/>
          </p:nvPr>
        </p:nvSpPr>
        <p:spPr>
          <a:xfrm>
            <a:off x="685800" y="1676400"/>
            <a:ext cx="7772400" cy="4572000"/>
          </a:xfrm>
        </p:spPr>
        <p:txBody>
          <a:bodyPr/>
          <a:lstStyle/>
          <a:p>
            <a:r>
              <a:rPr lang="en-US" sz="2800" dirty="0" smtClean="0"/>
              <a:t>Auxiliary Manual COMDTINST M16790.1G</a:t>
            </a:r>
          </a:p>
          <a:p>
            <a:pPr lvl="1"/>
            <a:r>
              <a:rPr lang="en-US" dirty="0" smtClean="0"/>
              <a:t>Chapter 5, Section A. Public Law Excerpts</a:t>
            </a:r>
          </a:p>
          <a:p>
            <a:pPr lvl="2"/>
            <a:r>
              <a:rPr lang="en-US" dirty="0"/>
              <a:t>Federal Tort Claims Act - 28 U.S.C. Sections 2671 - 2680</a:t>
            </a:r>
            <a:endParaRPr lang="en-US" sz="2000" dirty="0"/>
          </a:p>
          <a:p>
            <a:pPr lvl="2"/>
            <a:r>
              <a:rPr lang="en-US" dirty="0"/>
              <a:t>Military Claims Act - 10 U.S.C. Sec. 2733</a:t>
            </a:r>
            <a:endParaRPr lang="en-US" sz="2000" dirty="0"/>
          </a:p>
          <a:p>
            <a:pPr lvl="2"/>
            <a:r>
              <a:rPr lang="en-US" dirty="0"/>
              <a:t>Admiralty Extension Act - 46 U.S.C. Sec. 30101</a:t>
            </a:r>
          </a:p>
          <a:p>
            <a:pPr lvl="2"/>
            <a:r>
              <a:rPr lang="en-US" dirty="0"/>
              <a:t>Public Vessels Act - 46 USC Chapter 311</a:t>
            </a:r>
            <a:endParaRPr lang="en-US" dirty="0" smtClean="0"/>
          </a:p>
          <a:p>
            <a:pPr lvl="1"/>
            <a:r>
              <a:rPr lang="en-US" dirty="0" smtClean="0"/>
              <a:t>Chapter 5, Section J. Assignment to Duty</a:t>
            </a:r>
          </a:p>
          <a:p>
            <a:pPr marL="0" indent="0">
              <a:buNone/>
            </a:pPr>
            <a:endParaRPr lang="en-US" sz="2800" dirty="0" smtClean="0"/>
          </a:p>
        </p:txBody>
      </p:sp>
    </p:spTree>
    <p:extLst>
      <p:ext uri="{BB962C8B-B14F-4D97-AF65-F5344CB8AC3E}">
        <p14:creationId xmlns:p14="http://schemas.microsoft.com/office/powerpoint/2010/main" val="1662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References</a:t>
            </a:r>
          </a:p>
        </p:txBody>
      </p:sp>
      <p:sp>
        <p:nvSpPr>
          <p:cNvPr id="3" name="Content Placeholder 2"/>
          <p:cNvSpPr>
            <a:spLocks noGrp="1"/>
          </p:cNvSpPr>
          <p:nvPr>
            <p:ph idx="1"/>
          </p:nvPr>
        </p:nvSpPr>
        <p:spPr/>
        <p:txBody>
          <a:bodyPr/>
          <a:lstStyle/>
          <a:p>
            <a:pPr lvl="0"/>
            <a:r>
              <a:rPr lang="en-US" sz="2800" dirty="0"/>
              <a:t>Auxiliary Operations Policy Manual, COMDTINST M16798.3E.</a:t>
            </a:r>
          </a:p>
          <a:p>
            <a:pPr lvl="1"/>
            <a:r>
              <a:rPr lang="en-US" dirty="0"/>
              <a:t>Chapter 2. Section A. Orders</a:t>
            </a:r>
          </a:p>
          <a:p>
            <a:pPr lvl="1"/>
            <a:r>
              <a:rPr lang="en-US" dirty="0"/>
              <a:t>Chapter 2, Section B. Operational Training</a:t>
            </a:r>
          </a:p>
          <a:p>
            <a:pPr lvl="1"/>
            <a:r>
              <a:rPr lang="en-US" dirty="0"/>
              <a:t>Chapter 2. Section D. Mishap Reporting, Damage Claims, and Personal Injury</a:t>
            </a:r>
          </a:p>
          <a:p>
            <a:endParaRPr lang="en-US" dirty="0"/>
          </a:p>
        </p:txBody>
      </p:sp>
    </p:spTree>
    <p:extLst>
      <p:ext uri="{BB962C8B-B14F-4D97-AF65-F5344CB8AC3E}">
        <p14:creationId xmlns:p14="http://schemas.microsoft.com/office/powerpoint/2010/main" val="12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Government Benefits </a:t>
            </a:r>
            <a:r>
              <a:rPr lang="en-US" dirty="0" smtClean="0">
                <a:latin typeface="+mn-lt"/>
              </a:rPr>
              <a:t/>
            </a:r>
            <a:br>
              <a:rPr lang="en-US" dirty="0" smtClean="0">
                <a:latin typeface="+mn-lt"/>
              </a:rPr>
            </a:br>
            <a:r>
              <a:rPr lang="en-US" dirty="0" smtClean="0">
                <a:latin typeface="+mn-lt"/>
              </a:rPr>
              <a:t>and Protection</a:t>
            </a:r>
            <a:endParaRPr lang="en-US" b="0" dirty="0">
              <a:latin typeface="+mn-lt"/>
            </a:endParaRPr>
          </a:p>
        </p:txBody>
      </p:sp>
      <p:sp>
        <p:nvSpPr>
          <p:cNvPr id="3" name="Content Placeholder 2"/>
          <p:cNvSpPr>
            <a:spLocks noGrp="1"/>
          </p:cNvSpPr>
          <p:nvPr>
            <p:ph idx="1"/>
          </p:nvPr>
        </p:nvSpPr>
        <p:spPr/>
        <p:txBody>
          <a:bodyPr/>
          <a:lstStyle/>
          <a:p>
            <a:r>
              <a:rPr lang="en-US" sz="2800" dirty="0"/>
              <a:t>May </a:t>
            </a:r>
            <a:r>
              <a:rPr lang="en-US" sz="2800" dirty="0" smtClean="0"/>
              <a:t>include:</a:t>
            </a:r>
          </a:p>
          <a:p>
            <a:pPr lvl="1"/>
            <a:r>
              <a:rPr lang="en-US" dirty="0" smtClean="0"/>
              <a:t>Medical </a:t>
            </a:r>
            <a:r>
              <a:rPr lang="en-US" dirty="0"/>
              <a:t>coverage, </a:t>
            </a:r>
            <a:endParaRPr lang="en-US" dirty="0" smtClean="0"/>
          </a:p>
          <a:p>
            <a:pPr lvl="1"/>
            <a:r>
              <a:rPr lang="en-US" dirty="0" smtClean="0"/>
              <a:t>Reimbursement </a:t>
            </a:r>
            <a:r>
              <a:rPr lang="en-US" dirty="0"/>
              <a:t>for personal property loss</a:t>
            </a:r>
            <a:r>
              <a:rPr lang="en-US" dirty="0" smtClean="0"/>
              <a:t>,</a:t>
            </a:r>
          </a:p>
          <a:p>
            <a:pPr lvl="1"/>
            <a:r>
              <a:rPr lang="en-US" dirty="0" smtClean="0"/>
              <a:t>Survivors</a:t>
            </a:r>
            <a:r>
              <a:rPr lang="en-US" dirty="0"/>
              <a:t>’ benefits, and </a:t>
            </a:r>
            <a:endParaRPr lang="en-US" dirty="0" smtClean="0"/>
          </a:p>
          <a:p>
            <a:pPr lvl="1"/>
            <a:r>
              <a:rPr lang="en-US" dirty="0" smtClean="0"/>
              <a:t>Insulation </a:t>
            </a:r>
            <a:r>
              <a:rPr lang="en-US" dirty="0"/>
              <a:t>from personal liability for injury or damage </a:t>
            </a:r>
            <a:r>
              <a:rPr lang="en-US" dirty="0" smtClean="0"/>
              <a:t>to </a:t>
            </a:r>
            <a:r>
              <a:rPr lang="en-US" dirty="0"/>
              <a:t>a third party and/or property</a:t>
            </a:r>
            <a:r>
              <a:rPr lang="en-US" dirty="0" smtClean="0"/>
              <a:t>.</a:t>
            </a:r>
          </a:p>
          <a:p>
            <a:r>
              <a:rPr lang="en-US" sz="2800" dirty="0"/>
              <a:t>Caveat - No “coverage” guarantee.</a:t>
            </a:r>
          </a:p>
          <a:p>
            <a:endParaRPr lang="en-US" dirty="0"/>
          </a:p>
        </p:txBody>
      </p:sp>
    </p:spTree>
    <p:extLst>
      <p:ext uri="{BB962C8B-B14F-4D97-AF65-F5344CB8AC3E}">
        <p14:creationId xmlns:p14="http://schemas.microsoft.com/office/powerpoint/2010/main" val="23721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Assignment to Duty</a:t>
            </a:r>
            <a:endParaRPr lang="en-US" dirty="0">
              <a:latin typeface="+mn-lt"/>
            </a:endParaRPr>
          </a:p>
        </p:txBody>
      </p:sp>
      <p:sp>
        <p:nvSpPr>
          <p:cNvPr id="3" name="Content Placeholder 2"/>
          <p:cNvSpPr>
            <a:spLocks noGrp="1"/>
          </p:cNvSpPr>
          <p:nvPr>
            <p:ph idx="1"/>
          </p:nvPr>
        </p:nvSpPr>
        <p:spPr>
          <a:xfrm>
            <a:off x="685800" y="1752600"/>
            <a:ext cx="7772400" cy="4648200"/>
          </a:xfrm>
        </p:spPr>
        <p:txBody>
          <a:bodyPr/>
          <a:lstStyle/>
          <a:p>
            <a:r>
              <a:rPr lang="en-US" sz="2800" dirty="0"/>
              <a:t>Assignment to duty is the critical, essential requirement for an Auxiliary member’s eligibility for Federal statutory benefits and protection while performing </a:t>
            </a:r>
            <a:r>
              <a:rPr lang="en-US" sz="2800" dirty="0" smtClean="0"/>
              <a:t>an </a:t>
            </a:r>
            <a:r>
              <a:rPr lang="en-US" sz="2800" dirty="0"/>
              <a:t>“authorized” Auxiliary mission.</a:t>
            </a:r>
          </a:p>
          <a:p>
            <a:r>
              <a:rPr lang="en-US" sz="2800" dirty="0" smtClean="0"/>
              <a:t>Member </a:t>
            </a:r>
            <a:r>
              <a:rPr lang="en-US" sz="2800" dirty="0"/>
              <a:t>must </a:t>
            </a:r>
            <a:r>
              <a:rPr lang="en-US" sz="2800" dirty="0" smtClean="0"/>
              <a:t>not only be assigned </a:t>
            </a:r>
            <a:r>
              <a:rPr lang="en-US" sz="2800" dirty="0"/>
              <a:t>to </a:t>
            </a:r>
            <a:r>
              <a:rPr lang="en-US" sz="2800" dirty="0" smtClean="0"/>
              <a:t>duty but must also qualified </a:t>
            </a:r>
            <a:r>
              <a:rPr lang="en-US" sz="2800" dirty="0"/>
              <a:t>for </a:t>
            </a:r>
            <a:r>
              <a:rPr lang="en-US" sz="2800" dirty="0" smtClean="0"/>
              <a:t>duty (</a:t>
            </a:r>
            <a:r>
              <a:rPr lang="en-US" sz="2800" dirty="0"/>
              <a:t>i.e., currency maintenance, </a:t>
            </a:r>
            <a:r>
              <a:rPr lang="en-US" sz="2800" dirty="0" smtClean="0"/>
              <a:t>mandatory workshops, etc</a:t>
            </a:r>
            <a:r>
              <a:rPr lang="en-US" sz="2800" dirty="0"/>
              <a:t>.). </a:t>
            </a:r>
            <a:endParaRPr lang="en-US" sz="2800" dirty="0" smtClean="0"/>
          </a:p>
          <a:p>
            <a:r>
              <a:rPr lang="en-US" sz="2800" dirty="0" smtClean="0"/>
              <a:t>When assigned </a:t>
            </a:r>
            <a:r>
              <a:rPr lang="en-US" sz="2800" dirty="0"/>
              <a:t>to duty, </a:t>
            </a:r>
            <a:r>
              <a:rPr lang="en-US" sz="2800" dirty="0" smtClean="0"/>
              <a:t>member is considered </a:t>
            </a:r>
            <a:r>
              <a:rPr lang="en-US" sz="2800" dirty="0"/>
              <a:t>as a Federal </a:t>
            </a:r>
            <a:r>
              <a:rPr lang="en-US" sz="2800" dirty="0" smtClean="0"/>
              <a:t>employee. </a:t>
            </a:r>
            <a:endParaRPr lang="en-US" sz="2800" dirty="0"/>
          </a:p>
        </p:txBody>
      </p:sp>
    </p:spTree>
    <p:extLst>
      <p:ext uri="{BB962C8B-B14F-4D97-AF65-F5344CB8AC3E}">
        <p14:creationId xmlns:p14="http://schemas.microsoft.com/office/powerpoint/2010/main" val="29971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to Duty</a:t>
            </a:r>
          </a:p>
        </p:txBody>
      </p:sp>
      <p:sp>
        <p:nvSpPr>
          <p:cNvPr id="3" name="Content Placeholder 2"/>
          <p:cNvSpPr>
            <a:spLocks noGrp="1"/>
          </p:cNvSpPr>
          <p:nvPr>
            <p:ph idx="1"/>
          </p:nvPr>
        </p:nvSpPr>
        <p:spPr>
          <a:xfrm>
            <a:off x="685800" y="1600200"/>
            <a:ext cx="7772400" cy="4572000"/>
          </a:xfrm>
        </p:spPr>
        <p:txBody>
          <a:bodyPr/>
          <a:lstStyle/>
          <a:p>
            <a:r>
              <a:rPr lang="en-US" sz="2800" dirty="0" smtClean="0"/>
              <a:t>Member assigned to duty must </a:t>
            </a:r>
            <a:r>
              <a:rPr lang="en-US" sz="2800" dirty="0"/>
              <a:t>be acting within the scope of </a:t>
            </a:r>
            <a:r>
              <a:rPr lang="en-US" sz="2800" dirty="0" smtClean="0"/>
              <a:t>federal </a:t>
            </a:r>
            <a:r>
              <a:rPr lang="en-US" sz="2800" dirty="0"/>
              <a:t>employment to be legally protected and be eligible for benefits.</a:t>
            </a:r>
          </a:p>
          <a:p>
            <a:r>
              <a:rPr lang="en-US" sz="2800" dirty="0" smtClean="0"/>
              <a:t>In the event of an incident coverage is decided on the facts and circumstances in </a:t>
            </a:r>
            <a:r>
              <a:rPr lang="en-US" sz="2800" dirty="0"/>
              <a:t>each case .</a:t>
            </a:r>
            <a:endParaRPr lang="en-US" sz="2800" dirty="0" smtClean="0"/>
          </a:p>
          <a:p>
            <a:r>
              <a:rPr lang="en-US" sz="2800" dirty="0" smtClean="0"/>
              <a:t>Most likely will have coverage during authorized Auxiliary mission including en </a:t>
            </a:r>
            <a:r>
              <a:rPr lang="en-US" sz="2800" dirty="0"/>
              <a:t>route to and from the place of the mission (excluding to and from flotilla meetings and social events</a:t>
            </a:r>
            <a:r>
              <a:rPr lang="en-US" sz="2800" dirty="0" smtClean="0"/>
              <a:t>).</a:t>
            </a:r>
          </a:p>
          <a:p>
            <a:endParaRPr lang="en-US" dirty="0"/>
          </a:p>
        </p:txBody>
      </p:sp>
    </p:spTree>
    <p:extLst>
      <p:ext uri="{BB962C8B-B14F-4D97-AF65-F5344CB8AC3E}">
        <p14:creationId xmlns:p14="http://schemas.microsoft.com/office/powerpoint/2010/main" val="17281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to Duty</a:t>
            </a:r>
          </a:p>
        </p:txBody>
      </p:sp>
      <p:sp>
        <p:nvSpPr>
          <p:cNvPr id="3" name="Content Placeholder 2"/>
          <p:cNvSpPr>
            <a:spLocks noGrp="1"/>
          </p:cNvSpPr>
          <p:nvPr>
            <p:ph idx="1"/>
          </p:nvPr>
        </p:nvSpPr>
        <p:spPr/>
        <p:txBody>
          <a:bodyPr/>
          <a:lstStyle/>
          <a:p>
            <a:r>
              <a:rPr lang="en-US" sz="2800" dirty="0"/>
              <a:t>Schedule an official MT session for each Flotilla meeting </a:t>
            </a:r>
            <a:r>
              <a:rPr lang="en-US" sz="2800" u="sng" dirty="0"/>
              <a:t>and</a:t>
            </a:r>
            <a:r>
              <a:rPr lang="en-US" sz="2800" dirty="0"/>
              <a:t> give prior notice of the MT session to Flotilla members</a:t>
            </a:r>
            <a:r>
              <a:rPr lang="en-US" sz="2800" dirty="0" smtClean="0"/>
              <a:t>.</a:t>
            </a:r>
          </a:p>
          <a:p>
            <a:r>
              <a:rPr lang="en-US" sz="2800" dirty="0" smtClean="0"/>
              <a:t>A  </a:t>
            </a:r>
            <a:r>
              <a:rPr lang="en-US" sz="2800" u="sng" dirty="0"/>
              <a:t>possible</a:t>
            </a:r>
            <a:r>
              <a:rPr lang="en-US" sz="2800" dirty="0"/>
              <a:t> means of establishing a legal </a:t>
            </a:r>
            <a:r>
              <a:rPr lang="en-US" sz="2800" dirty="0" smtClean="0"/>
              <a:t>basis </a:t>
            </a:r>
            <a:r>
              <a:rPr lang="en-US" sz="2800" dirty="0"/>
              <a:t>to en route coverage (i.e., that the member was en route to a MT session--not merely to a Flotilla meeting</a:t>
            </a:r>
            <a:r>
              <a:rPr lang="en-US" sz="2800" dirty="0" smtClean="0"/>
              <a:t>).</a:t>
            </a:r>
          </a:p>
          <a:p>
            <a:r>
              <a:rPr lang="en-US" sz="2800" dirty="0" smtClean="0"/>
              <a:t>Consider combining Auxiliary official business with social functions.</a:t>
            </a:r>
            <a:endParaRPr lang="en-US" sz="2800" dirty="0"/>
          </a:p>
        </p:txBody>
      </p:sp>
    </p:spTree>
    <p:extLst>
      <p:ext uri="{BB962C8B-B14F-4D97-AF65-F5344CB8AC3E}">
        <p14:creationId xmlns:p14="http://schemas.microsoft.com/office/powerpoint/2010/main" val="63005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SCGAux-light">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USCGAux-light</Template>
  <TotalTime>1433</TotalTime>
  <Words>804</Words>
  <Application>Microsoft Office PowerPoint</Application>
  <PresentationFormat>Letter Paper (8.5x11 in)</PresentationFormat>
  <Paragraphs>80</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USCGAux-light</vt:lpstr>
      <vt:lpstr>Acrobat Document</vt:lpstr>
      <vt:lpstr>AUXILIARY LEGAL  ISSUES WORKSHOP</vt:lpstr>
      <vt:lpstr>Learning Objectives</vt:lpstr>
      <vt:lpstr>Legal Status of the Auxiliary</vt:lpstr>
      <vt:lpstr>References</vt:lpstr>
      <vt:lpstr>References</vt:lpstr>
      <vt:lpstr>Government Benefits  and Protection</vt:lpstr>
      <vt:lpstr>Assignment to Duty</vt:lpstr>
      <vt:lpstr>Assignment to Duty</vt:lpstr>
      <vt:lpstr>Assignment to Duty</vt:lpstr>
      <vt:lpstr>Orders</vt:lpstr>
      <vt:lpstr>Orders</vt:lpstr>
      <vt:lpstr>Table 5-1</vt:lpstr>
      <vt:lpstr>Table 5-1 Continued</vt:lpstr>
      <vt:lpstr>Orders</vt:lpstr>
      <vt:lpstr>Offers of Use</vt:lpstr>
      <vt:lpstr>Offers of USE</vt:lpstr>
      <vt:lpstr>7003</vt:lpstr>
      <vt:lpstr>Assent &amp; Authorization for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AUXILIARY LEGAL ISSUES WORKSHOP</dc:title>
  <dc:creator>Braxton</dc:creator>
  <cp:lastModifiedBy>David Hastings</cp:lastModifiedBy>
  <cp:revision>33</cp:revision>
  <dcterms:created xsi:type="dcterms:W3CDTF">2012-09-02T14:38:45Z</dcterms:created>
  <dcterms:modified xsi:type="dcterms:W3CDTF">2015-10-05T21:47:34Z</dcterms:modified>
</cp:coreProperties>
</file>